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95" r:id="rId3"/>
  </p:sldMasterIdLst>
  <p:notesMasterIdLst>
    <p:notesMasterId r:id="rId14"/>
  </p:notesMasterIdLst>
  <p:sldIdLst>
    <p:sldId id="280" r:id="rId4"/>
    <p:sldId id="287" r:id="rId5"/>
    <p:sldId id="289" r:id="rId6"/>
    <p:sldId id="288" r:id="rId7"/>
    <p:sldId id="291" r:id="rId8"/>
    <p:sldId id="298" r:id="rId9"/>
    <p:sldId id="295" r:id="rId10"/>
    <p:sldId id="281" r:id="rId11"/>
    <p:sldId id="299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A0"/>
    <a:srgbClr val="C2C9D0"/>
    <a:srgbClr val="B6BEC6"/>
    <a:srgbClr val="002846"/>
    <a:srgbClr val="A0AAB4"/>
    <a:srgbClr val="D2DAEE"/>
    <a:srgbClr val="A4B4DC"/>
    <a:srgbClr val="8FA3D5"/>
    <a:srgbClr val="C5CFE9"/>
    <a:srgbClr val="98A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433" autoAdjust="0"/>
  </p:normalViewPr>
  <p:slideViewPr>
    <p:cSldViewPr>
      <p:cViewPr varScale="1">
        <p:scale>
          <a:sx n="132" d="100"/>
          <a:sy n="132" d="100"/>
        </p:scale>
        <p:origin x="105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20F30-AB33-4124-ADA1-BA1FD83836CC}" type="doc">
      <dgm:prSet loTypeId="urn:microsoft.com/office/officeart/2005/8/layout/arrow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52A120B-2E67-4DDB-AF71-38D4B017E6E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С 20 марта 2015 г. - декриминализация злоупотребления доминирующим положением</a:t>
          </a:r>
        </a:p>
      </dgm:t>
    </dgm:pt>
    <dgm:pt modelId="{8791DB3D-6BA4-460C-9751-74E9AD677648}" type="parTrans" cxnId="{A92FDD56-F772-4372-B5E5-45D883022195}">
      <dgm:prSet/>
      <dgm:spPr/>
      <dgm:t>
        <a:bodyPr/>
        <a:lstStyle/>
        <a:p>
          <a:endParaRPr lang="ru-RU"/>
        </a:p>
      </dgm:t>
    </dgm:pt>
    <dgm:pt modelId="{43529C6C-86FC-48E2-9C3E-E5BD38A22778}" type="sibTrans" cxnId="{A92FDD56-F772-4372-B5E5-45D883022195}">
      <dgm:prSet/>
      <dgm:spPr/>
      <dgm:t>
        <a:bodyPr/>
        <a:lstStyle/>
        <a:p>
          <a:endParaRPr lang="ru-RU"/>
        </a:p>
      </dgm:t>
    </dgm:pt>
    <dgm:pt modelId="{9A48B4F6-3BA4-44F8-8CE7-1AA94C9C9A70}">
      <dgm:prSet phldrT="[Текст]" custT="1"/>
      <dgm:spPr/>
      <dgm:t>
        <a:bodyPr/>
        <a:lstStyle/>
        <a:p>
          <a:r>
            <a:rPr lang="ru-RU" sz="2000" dirty="0" smtClean="0"/>
            <a:t>Сохраняется уголовная ответственность за картель и иные соглашения, ограничивающие конкуренцию </a:t>
          </a:r>
          <a:endParaRPr lang="ru-RU" sz="2000" dirty="0"/>
        </a:p>
      </dgm:t>
    </dgm:pt>
    <dgm:pt modelId="{3532BA9A-F2A0-4D39-BF5A-5AC08F26AD97}" type="parTrans" cxnId="{6E8F4FAD-D2DB-4072-9D43-B420B53D0479}">
      <dgm:prSet/>
      <dgm:spPr/>
      <dgm:t>
        <a:bodyPr/>
        <a:lstStyle/>
        <a:p>
          <a:endParaRPr lang="ru-RU"/>
        </a:p>
      </dgm:t>
    </dgm:pt>
    <dgm:pt modelId="{8C436758-1C34-45CB-864E-54E46A065065}" type="sibTrans" cxnId="{6E8F4FAD-D2DB-4072-9D43-B420B53D0479}">
      <dgm:prSet/>
      <dgm:spPr/>
      <dgm:t>
        <a:bodyPr/>
        <a:lstStyle/>
        <a:p>
          <a:endParaRPr lang="ru-RU"/>
        </a:p>
      </dgm:t>
    </dgm:pt>
    <dgm:pt modelId="{64ED8A21-BB06-42D8-A98F-DB47AED779B0}" type="pres">
      <dgm:prSet presAssocID="{DCF20F30-AB33-4124-ADA1-BA1FD83836C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BA227E-E5A3-4C4E-A92A-ED03B9C7E2D6}" type="pres">
      <dgm:prSet presAssocID="{052A120B-2E67-4DDB-AF71-38D4B017E6E1}" presName="upArrow" presStyleLbl="node1" presStyleIdx="0" presStyleCnt="2"/>
      <dgm:spPr>
        <a:ln>
          <a:noFill/>
        </a:ln>
      </dgm:spPr>
      <dgm:t>
        <a:bodyPr/>
        <a:lstStyle/>
        <a:p>
          <a:endParaRPr lang="ru-RU"/>
        </a:p>
      </dgm:t>
    </dgm:pt>
    <dgm:pt modelId="{2CA757A0-BD05-4429-AD50-5027D22DDE96}" type="pres">
      <dgm:prSet presAssocID="{052A120B-2E67-4DDB-AF71-38D4B017E6E1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275D7-ECDB-46D4-BA93-98C140BD522C}" type="pres">
      <dgm:prSet presAssocID="{9A48B4F6-3BA4-44F8-8CE7-1AA94C9C9A70}" presName="downArrow" presStyleLbl="node1" presStyleIdx="1" presStyleCnt="2"/>
      <dgm:spPr>
        <a:solidFill>
          <a:schemeClr val="accent1"/>
        </a:solidFill>
        <a:ln>
          <a:noFill/>
        </a:ln>
      </dgm:spPr>
      <dgm:t>
        <a:bodyPr/>
        <a:lstStyle/>
        <a:p>
          <a:endParaRPr lang="ru-RU"/>
        </a:p>
      </dgm:t>
    </dgm:pt>
    <dgm:pt modelId="{83CA80C7-3B3D-404B-9816-D67E3CB12446}" type="pres">
      <dgm:prSet presAssocID="{9A48B4F6-3BA4-44F8-8CE7-1AA94C9C9A70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2FDD56-F772-4372-B5E5-45D883022195}" srcId="{DCF20F30-AB33-4124-ADA1-BA1FD83836CC}" destId="{052A120B-2E67-4DDB-AF71-38D4B017E6E1}" srcOrd="0" destOrd="0" parTransId="{8791DB3D-6BA4-460C-9751-74E9AD677648}" sibTransId="{43529C6C-86FC-48E2-9C3E-E5BD38A22778}"/>
    <dgm:cxn modelId="{29D22636-3019-4548-9EFC-FE52084DC6A0}" type="presOf" srcId="{9A48B4F6-3BA4-44F8-8CE7-1AA94C9C9A70}" destId="{83CA80C7-3B3D-404B-9816-D67E3CB12446}" srcOrd="0" destOrd="0" presId="urn:microsoft.com/office/officeart/2005/8/layout/arrow4"/>
    <dgm:cxn modelId="{6E8F4FAD-D2DB-4072-9D43-B420B53D0479}" srcId="{DCF20F30-AB33-4124-ADA1-BA1FD83836CC}" destId="{9A48B4F6-3BA4-44F8-8CE7-1AA94C9C9A70}" srcOrd="1" destOrd="0" parTransId="{3532BA9A-F2A0-4D39-BF5A-5AC08F26AD97}" sibTransId="{8C436758-1C34-45CB-864E-54E46A065065}"/>
    <dgm:cxn modelId="{E09CB796-3782-48D0-8D49-66EC07908E9E}" type="presOf" srcId="{052A120B-2E67-4DDB-AF71-38D4B017E6E1}" destId="{2CA757A0-BD05-4429-AD50-5027D22DDE96}" srcOrd="0" destOrd="0" presId="urn:microsoft.com/office/officeart/2005/8/layout/arrow4"/>
    <dgm:cxn modelId="{DE264854-BEEF-449F-B866-2E81C9F1FA70}" type="presOf" srcId="{DCF20F30-AB33-4124-ADA1-BA1FD83836CC}" destId="{64ED8A21-BB06-42D8-A98F-DB47AED779B0}" srcOrd="0" destOrd="0" presId="urn:microsoft.com/office/officeart/2005/8/layout/arrow4"/>
    <dgm:cxn modelId="{F3CCA078-B05B-4D5C-B331-7BD2E371D731}" type="presParOf" srcId="{64ED8A21-BB06-42D8-A98F-DB47AED779B0}" destId="{59BA227E-E5A3-4C4E-A92A-ED03B9C7E2D6}" srcOrd="0" destOrd="0" presId="urn:microsoft.com/office/officeart/2005/8/layout/arrow4"/>
    <dgm:cxn modelId="{67F2661A-9AED-4019-98C7-5BE8E4797382}" type="presParOf" srcId="{64ED8A21-BB06-42D8-A98F-DB47AED779B0}" destId="{2CA757A0-BD05-4429-AD50-5027D22DDE96}" srcOrd="1" destOrd="0" presId="urn:microsoft.com/office/officeart/2005/8/layout/arrow4"/>
    <dgm:cxn modelId="{B7DC2C06-B1B1-41A2-962E-E6F49E16D60A}" type="presParOf" srcId="{64ED8A21-BB06-42D8-A98F-DB47AED779B0}" destId="{8D0275D7-ECDB-46D4-BA93-98C140BD522C}" srcOrd="2" destOrd="0" presId="urn:microsoft.com/office/officeart/2005/8/layout/arrow4"/>
    <dgm:cxn modelId="{5E5316F8-D982-4DA3-86B7-149A7567B1B9}" type="presParOf" srcId="{64ED8A21-BB06-42D8-A98F-DB47AED779B0}" destId="{83CA80C7-3B3D-404B-9816-D67E3CB1244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A227E-E5A3-4C4E-A92A-ED03B9C7E2D6}">
      <dsp:nvSpPr>
        <dsp:cNvPr id="0" name=""/>
        <dsp:cNvSpPr/>
      </dsp:nvSpPr>
      <dsp:spPr>
        <a:xfrm>
          <a:off x="4657" y="0"/>
          <a:ext cx="2794223" cy="2309207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757A0-BD05-4429-AD50-5027D22DDE96}">
      <dsp:nvSpPr>
        <dsp:cNvPr id="0" name=""/>
        <dsp:cNvSpPr/>
      </dsp:nvSpPr>
      <dsp:spPr>
        <a:xfrm>
          <a:off x="2882707" y="0"/>
          <a:ext cx="4741712" cy="2309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С 20 марта 2015 г. - декриминализация злоупотребления доминирующим положением</a:t>
          </a:r>
        </a:p>
      </dsp:txBody>
      <dsp:txXfrm>
        <a:off x="2882707" y="0"/>
        <a:ext cx="4741712" cy="2309207"/>
      </dsp:txXfrm>
    </dsp:sp>
    <dsp:sp modelId="{8D0275D7-ECDB-46D4-BA93-98C140BD522C}">
      <dsp:nvSpPr>
        <dsp:cNvPr id="0" name=""/>
        <dsp:cNvSpPr/>
      </dsp:nvSpPr>
      <dsp:spPr>
        <a:xfrm>
          <a:off x="842924" y="2501640"/>
          <a:ext cx="2794223" cy="2309207"/>
        </a:xfrm>
        <a:prstGeom prst="downArrow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A80C7-3B3D-404B-9816-D67E3CB12446}">
      <dsp:nvSpPr>
        <dsp:cNvPr id="0" name=""/>
        <dsp:cNvSpPr/>
      </dsp:nvSpPr>
      <dsp:spPr>
        <a:xfrm>
          <a:off x="3720974" y="2501640"/>
          <a:ext cx="4741712" cy="2309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Сохраняется уголовная ответственность за картель и иные соглашения, ограничивающие конкуренцию </a:t>
          </a:r>
          <a:endParaRPr lang="ru-RU" sz="2000" kern="1200" dirty="0"/>
        </a:p>
      </dsp:txBody>
      <dsp:txXfrm>
        <a:off x="3720974" y="2501640"/>
        <a:ext cx="4741712" cy="2309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684D7-4379-4526-81F1-40DB86E08FE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B989B-999D-48C6-BFF1-0B775337C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7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B989B-999D-48C6-BFF1-0B775337C57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22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B989B-999D-48C6-BFF1-0B775337C57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5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B989B-999D-48C6-BFF1-0B775337C57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2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0CA9D-78E0-49CD-BEB3-76A7D80D1D2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64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результатах проведенных анализов состояния конкуренции на рынках нефти и нефтепродуктов, включая рынки Северо-Запада России, развитии практики разработки нефтяными компаниями «модельных политик» в целях повышения информационной прозрачности отрасли, а также основных направлениях деятельности ФАС России по контролю состояния рынка нефтепродуктов.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Представитель антимонопольного ведомства также рассказала об основных изменениях антимонопольного законодательства и предпринимаемых мерах, направленных на развитие прозрачного рыночного ценообразования на рынках нефти и нефтепродуктов Российской Федерации.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«За последние годы в Российской Федерации проведена значительная работа по созданию коммерческой инфраструктуры рынка нефти и нефтепродуктов. Развитие получила биржевая торговля наличным товаром, а также регистрация на бирже фактических внебиржевых сделок. С учетом практики применения антимонопольного законодательства сформирована нормативно-правовая база, направленная на развитие прозрачного рыночного ценообразования на нефть и нефтепродукты», - отметила Дарья Савина.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участники дискуссии пришли к выводу, что принимаемые совместными усилиями меры способствуют развитию конкурентного рынка нефтепродуктов, основанного на недискриминационных, прозрачных и рыночных принципах.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Дмитрий Махонин рассказал о мерах, предпринимаемых ФАС России направленных на развитие конкуренции и формирование коммерческой инфраструктуры рынка авиационного керосина.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частности, он отметил, что в настоящее время сформировались рыночные индикаторы цен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авиакеросин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 итогам 2014 года на бирже было продано 2,5 млн. тонн авиационного керосина. Также устоялся механизм регистрации внебиржевых сделок.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ходе выступления представитель ФАС России отметил, что в целях совершенствования формирования рыночных индикаторов ФАС России подготовила поправки в постановление Правительства РФ, регламентирующее процесс регистрации сделок, в части уточнения форм предоставления сведений о совершенных сделках, а также подготовила поправки в совместный приказ ФАС России и Минэнерго России «Об установлении минимальной величины, продаваемых на биржевых торгах нефти и нефтепродуктов…» в части создания отдельных торговых сессий для участников рынка, желающих приобрести товар по встречным сделкам, в целях исполнения требований действующего законодательства о закупках.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«ФАС России возлагает большие надежды на дальнейшее развитие института торговых политик нефтяных компаний. В настоящее время по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авиакеросину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торговая политика принята только у ОАО «Газпром Нефть». Мы надеемся, что другие участники рынка так же разработают и примут подобные торговые политики» - заявил Дмитрий Махонин.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B989B-999D-48C6-BFF1-0B775337C57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47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0CA9D-78E0-49CD-BEB3-76A7D80D1D2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35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0CA9D-78E0-49CD-BEB3-76A7D80D1D2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6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0CA9D-78E0-49CD-BEB3-76A7D80D1D2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21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400" dirty="0" smtClean="0"/>
              <a:t>Картель – одно из самых серьезных антимонопольных правонарушений, за которое предусмотрена уголовная ответственность (ст. 178 УК РФ). ФАС разработан проект поправок в УК РФ, который превращает состав преступления, предусмотренный ст. 178 УК РФ, в формальный:</a:t>
            </a:r>
          </a:p>
          <a:p>
            <a:pPr lvl="1" algn="just"/>
            <a:endParaRPr lang="ru-RU" sz="1400" dirty="0" smtClean="0"/>
          </a:p>
          <a:p>
            <a:pPr lvl="1" algn="just"/>
            <a:endParaRPr lang="ru-RU" sz="14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Действующая редакция ст. 178 УК</a:t>
            </a:r>
            <a:r>
              <a:rPr lang="ru-RU" sz="14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РФ </a:t>
            </a:r>
            <a:r>
              <a:rPr lang="ru-RU" sz="1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недопущение,</a:t>
            </a:r>
            <a:r>
              <a:rPr lang="ru-RU" sz="14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ограничение или устранение конкуренции путем заключения хозяйствующими субъектами-конкурентами ограничивающего конкуренцию соглашения;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Редакция ст. 178 УК РФ в случае принятия предложенных ФАС поправок </a:t>
            </a:r>
            <a:r>
              <a:rPr lang="ru-RU" sz="14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заключение между хозяйствующими субъектами-конкурентами ограничивающего конкуренцию соглашения (картеля), запрещенного антимонопольным законодательством, если это деяние причинило ущерб или повлекло извлечение дохода в крупном размере </a:t>
            </a:r>
          </a:p>
          <a:p>
            <a:pPr marL="457200" lvl="1" indent="0">
              <a:buNone/>
            </a:pPr>
            <a:endParaRPr lang="ru-RU" sz="1400" dirty="0" smtClean="0"/>
          </a:p>
          <a:p>
            <a:pPr marL="457200" lvl="1" indent="0">
              <a:buNone/>
            </a:pPr>
            <a:r>
              <a:rPr lang="ru-RU" sz="1400" dirty="0" smtClean="0"/>
              <a:t>для привлечения к уголовной ответственности не будет требоваться доказательств факта недопущения, ограничения или устранения конкуренции</a:t>
            </a:r>
          </a:p>
          <a:p>
            <a:pPr marL="457200" lvl="1" indent="0">
              <a:buNone/>
            </a:pPr>
            <a:r>
              <a:rPr lang="ru-RU" sz="1400" dirty="0" smtClean="0"/>
              <a:t>отсутствует стандарт доказывания картельного сговора, что влечет необоснованное привлечение субъектов к ответственности. </a:t>
            </a:r>
          </a:p>
          <a:p>
            <a:pPr marL="457200" lvl="1" indent="0">
              <a:buNone/>
            </a:pPr>
            <a:r>
              <a:rPr lang="ru-RU" sz="1400" dirty="0" smtClean="0"/>
              <a:t>использование косвенных доказательств для подтверждения картельного сговора (Постановление ФАС МО от 17.10.2012 №А40-106906/11-149-684)</a:t>
            </a:r>
          </a:p>
          <a:p>
            <a:endParaRPr lang="ru-RU" sz="1400" dirty="0" smtClean="0"/>
          </a:p>
          <a:p>
            <a:r>
              <a:rPr lang="ru-RU" sz="1400" dirty="0" smtClean="0"/>
              <a:t>Законопроект также</a:t>
            </a:r>
            <a:r>
              <a:rPr lang="ru-RU" sz="1400" baseline="0" dirty="0" smtClean="0"/>
              <a:t> увеличивает порог  дохода – с 5 до 10,  особо крупного с 20 до 40.</a:t>
            </a:r>
          </a:p>
          <a:p>
            <a:r>
              <a:rPr lang="ru-RU" sz="1400" baseline="0" dirty="0" smtClean="0"/>
              <a:t>                                                          порог ущерба с 1 млн до 3, ------------------с 3 до 10 </a:t>
            </a:r>
          </a:p>
          <a:p>
            <a:endParaRPr lang="ru-RU" sz="1400" baseline="0" dirty="0" smtClean="0"/>
          </a:p>
          <a:p>
            <a:endParaRPr lang="ru-RU" sz="1400" baseline="0" dirty="0" smtClean="0"/>
          </a:p>
          <a:p>
            <a:endParaRPr lang="ru-RU" sz="1400" baseline="0" dirty="0" smtClean="0"/>
          </a:p>
          <a:p>
            <a:pPr marL="457200" lvl="1" indent="0">
              <a:buNone/>
            </a:pPr>
            <a:r>
              <a:rPr lang="ru-RU" sz="1600" dirty="0" smtClean="0"/>
              <a:t>для привлечения к уголовной ответственности не будет требоваться доказательств факта недопущения, ограничения или устранения конкуренции</a:t>
            </a:r>
          </a:p>
          <a:p>
            <a:pPr marL="457200" lvl="1" indent="0">
              <a:buNone/>
            </a:pPr>
            <a:r>
              <a:rPr lang="ru-RU" sz="1600" dirty="0" smtClean="0"/>
              <a:t>отсутствует стандарт доказывания картельного сговора, что влечет необоснованное привлечение субъектов к ответственности. </a:t>
            </a:r>
          </a:p>
          <a:p>
            <a:pPr marL="457200" lvl="1" indent="0">
              <a:buNone/>
            </a:pPr>
            <a:r>
              <a:rPr lang="ru-RU" sz="1600" dirty="0" smtClean="0"/>
              <a:t>использование косвенных доказательств для подтверждения картельного сговора (Постановление ФАС МО от 17.10.2012 №А40-106906/11-149-684)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B989B-999D-48C6-BFF1-0B775337C57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75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B989B-999D-48C6-BFF1-0B775337C57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84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4349769" y="2708920"/>
            <a:ext cx="4579949" cy="357189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lang="ru-RU" sz="2000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12" hasCustomPrompt="1"/>
          </p:nvPr>
        </p:nvSpPr>
        <p:spPr>
          <a:xfrm>
            <a:off x="4349769" y="3231429"/>
            <a:ext cx="4579949" cy="57150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cap="none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Должность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0" y="-7894"/>
            <a:ext cx="9144000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4"/>
          </p:nvPr>
        </p:nvSpPr>
        <p:spPr>
          <a:xfrm>
            <a:off x="539750" y="931170"/>
            <a:ext cx="8100250" cy="2483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3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539750" y="3631960"/>
            <a:ext cx="8100250" cy="2483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0" y="-7894"/>
            <a:ext cx="9144000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2"/>
          </p:nvPr>
        </p:nvSpPr>
        <p:spPr>
          <a:xfrm>
            <a:off x="250825" y="1124744"/>
            <a:ext cx="8642350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ло (прозрачное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BG-1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 userDrawn="1"/>
        </p:nvSpPr>
        <p:spPr>
          <a:xfrm>
            <a:off x="714375" y="357188"/>
            <a:ext cx="1428750" cy="279400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www.vegaslex.ru</a:t>
            </a:r>
            <a:endParaRPr lang="ru-RU" sz="1200" dirty="0">
              <a:solidFill>
                <a:schemeClr val="accent1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68313" y="863600"/>
            <a:ext cx="8280400" cy="3937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600" b="1" kern="1200" dirty="0" smtClean="0">
                <a:solidFill>
                  <a:srgbClr val="1F3651"/>
                </a:solidFill>
                <a:latin typeface="+mn-lt"/>
                <a:ea typeface="+mj-ea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468313" y="1557338"/>
            <a:ext cx="8280400" cy="4895850"/>
          </a:xfrm>
          <a:prstGeom prst="rect">
            <a:avLst/>
          </a:prstGeom>
        </p:spPr>
        <p:txBody>
          <a:bodyPr/>
          <a:lstStyle>
            <a:lvl1pPr>
              <a:buNone/>
              <a:defRPr sz="2400" b="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  <a:lvl2pPr>
              <a:buClr>
                <a:srgbClr val="335885"/>
              </a:buClr>
              <a:buSzPct val="100000"/>
              <a:buFont typeface="Arial" pitchFamily="34" charset="0"/>
              <a:buChar char="►"/>
              <a:defRPr sz="2000">
                <a:solidFill>
                  <a:schemeClr val="tx1"/>
                </a:solidFill>
                <a:latin typeface="+mn-lt"/>
                <a:cs typeface="Tahoma" pitchFamily="34" charset="0"/>
              </a:defRPr>
            </a:lvl2pPr>
            <a:lvl3pPr>
              <a:buClr>
                <a:srgbClr val="335885"/>
              </a:buClr>
              <a:buSzPct val="80000"/>
              <a:buFont typeface="Wingdings 3" pitchFamily="18" charset="2"/>
              <a:buChar char="w"/>
              <a:defRPr sz="1800">
                <a:solidFill>
                  <a:schemeClr val="tx1"/>
                </a:solidFill>
                <a:latin typeface="+mn-lt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388350" y="6572250"/>
            <a:ext cx="360363" cy="24765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 b="1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C2BEC129-3E2D-48A8-BE42-BAF0670660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63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4220427" y="2132856"/>
            <a:ext cx="5357812" cy="2736303"/>
          </a:xfrm>
          <a:prstGeom prst="rect">
            <a:avLst/>
          </a:prstGeom>
        </p:spPr>
        <p:txBody>
          <a:bodyPr anchor="ctr"/>
          <a:lstStyle>
            <a:lvl1pPr marL="355600" indent="0" algn="l">
              <a:spcBef>
                <a:spcPts val="0"/>
              </a:spcBef>
              <a:buNone/>
              <a:defRPr lang="ru-RU" sz="2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r>
              <a:rPr lang="en-US" dirty="0" smtClean="0"/>
              <a:t> </a:t>
            </a:r>
            <a:r>
              <a:rPr lang="ru-RU" dirty="0" smtClean="0"/>
              <a:t>презентации </a:t>
            </a:r>
            <a:r>
              <a:rPr lang="en-US" dirty="0" smtClean="0"/>
              <a:t>Verdana Regular 24 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4211960" y="2132856"/>
            <a:ext cx="532859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 userDrawn="1"/>
        </p:nvCxnSpPr>
        <p:spPr>
          <a:xfrm>
            <a:off x="4224246" y="4869159"/>
            <a:ext cx="532859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4221163" y="5084763"/>
            <a:ext cx="5319712" cy="5762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/>
            </a:lvl5pPr>
          </a:lstStyle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Название презентации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Verdana regular 12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82900" y="1916832"/>
            <a:ext cx="5053595" cy="2304256"/>
          </a:xfrm>
          <a:prstGeom prst="rect">
            <a:avLst/>
          </a:prstGeom>
        </p:spPr>
        <p:txBody>
          <a:bodyPr anchor="ctr"/>
          <a:lstStyle>
            <a:lvl1pPr marL="355600" indent="0" algn="l">
              <a:defRPr lang="ru-RU" sz="24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презентации </a:t>
            </a:r>
            <a:r>
              <a:rPr lang="en-US" dirty="0" smtClean="0"/>
              <a:t>Verdana Regular 24 pt.</a:t>
            </a:r>
            <a:br>
              <a:rPr lang="en-US" dirty="0" smtClean="0"/>
            </a:br>
            <a:r>
              <a:rPr lang="ru-RU" dirty="0" smtClean="0"/>
              <a:t>Максимальное количество строк в наборе - 7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4427984" y="5286388"/>
            <a:ext cx="4430296" cy="42862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400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Название подразделения фирмы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1" hasCustomPrompt="1"/>
          </p:nvPr>
        </p:nvSpPr>
        <p:spPr>
          <a:xfrm>
            <a:off x="4427984" y="5715014"/>
            <a:ext cx="4430296" cy="50006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cap="none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Город, </a:t>
            </a:r>
            <a:r>
              <a:rPr lang="ru-RU" dirty="0" err="1" smtClean="0"/>
              <a:t>дд.мм.гггг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86266" y="3143248"/>
            <a:ext cx="4872014" cy="571504"/>
          </a:xfrm>
          <a:prstGeom prst="rect">
            <a:avLst/>
          </a:prstGeom>
        </p:spPr>
        <p:txBody>
          <a:bodyPr/>
          <a:lstStyle>
            <a:lvl1pPr algn="r">
              <a:defRPr sz="2800" cap="all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000496" y="3643314"/>
            <a:ext cx="4857784" cy="10001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5000"/>
              </a:lnSpc>
              <a:buFont typeface="Arial" charset="0"/>
              <a:buNone/>
              <a:defRPr sz="2800" cap="all" baseline="0"/>
            </a:lvl1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Текст 2"/>
          <p:cNvSpPr>
            <a:spLocks noGrp="1"/>
          </p:cNvSpPr>
          <p:nvPr>
            <p:ph type="body" idx="10"/>
          </p:nvPr>
        </p:nvSpPr>
        <p:spPr>
          <a:xfrm>
            <a:off x="4000496" y="5286388"/>
            <a:ext cx="4857784" cy="428627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cap="all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1"/>
          </p:nvPr>
        </p:nvSpPr>
        <p:spPr>
          <a:xfrm>
            <a:off x="4000496" y="5572140"/>
            <a:ext cx="4857784" cy="642942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cap="none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693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857232"/>
            <a:ext cx="4900618" cy="55007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 baseline="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2844" y="60324"/>
            <a:ext cx="7929618" cy="58259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714356"/>
            <a:ext cx="3600000" cy="614364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86776" y="6500834"/>
            <a:ext cx="400024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4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0" y="0"/>
            <a:ext cx="7929618" cy="720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00" y="900000"/>
            <a:ext cx="3960000" cy="540000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215"/>
            </a:lvl1pPr>
            <a:lvl2pPr>
              <a:buClr>
                <a:srgbClr val="5F7CC3"/>
              </a:buClr>
              <a:buSzPct val="80000"/>
              <a:defRPr sz="1846"/>
            </a:lvl2pPr>
            <a:lvl3pPr>
              <a:buClr>
                <a:srgbClr val="5F7CC3"/>
              </a:buClr>
              <a:buSzPct val="65000"/>
              <a:defRPr sz="1662"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77"/>
            </a:lvl4pPr>
            <a:lvl5pPr>
              <a:buFont typeface="Wingdings" pitchFamily="2" charset="2"/>
              <a:buChar char="§"/>
              <a:defRPr sz="1292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0000" y="900000"/>
            <a:ext cx="3960000" cy="5400000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buClr>
                <a:srgbClr val="5F7CC3"/>
              </a:buClr>
              <a:buSzPct val="80000"/>
              <a:defRPr sz="1846"/>
            </a:lvl2pPr>
            <a:lvl3pPr>
              <a:buClr>
                <a:srgbClr val="5F7CC3"/>
              </a:buClr>
              <a:buSzPct val="65000"/>
              <a:defRPr sz="1662"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77"/>
            </a:lvl4pPr>
            <a:lvl5pPr>
              <a:buFont typeface="Wingdings" pitchFamily="2" charset="2"/>
              <a:buChar char="§"/>
              <a:defRPr sz="1292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86777" y="6500836"/>
            <a:ext cx="400024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894"/>
            <a:ext cx="9144000" cy="7222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0000"/>
            <a:ext cx="864096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50A0"/>
              </a:buClr>
              <a:buSzPct val="70000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518E"/>
              </a:buClr>
              <a:buSzPct val="60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9pPr marL="3657600" indent="0">
              <a:buNone/>
              <a:defRPr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900000"/>
            <a:ext cx="424848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buFont typeface="Wingdings" pitchFamily="2" charset="2"/>
              <a:buChar char="§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5F7CC3"/>
              </a:buClr>
              <a:buSzPct val="80000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5F7CC3"/>
              </a:buClr>
              <a:buSzPct val="65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47800" indent="-285750"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0000" y="900000"/>
            <a:ext cx="424800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5F7CC3"/>
              </a:buClr>
              <a:buSzPct val="80000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5F7CC3"/>
              </a:buClr>
              <a:buSzPct val="65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5292725" y="1268413"/>
            <a:ext cx="3600450" cy="2160587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3"/>
          </p:nvPr>
        </p:nvSpPr>
        <p:spPr>
          <a:xfrm>
            <a:off x="5292725" y="3645024"/>
            <a:ext cx="3600450" cy="2160587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4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900000"/>
            <a:ext cx="4752528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buFont typeface="Wingdings" pitchFamily="2" charset="2"/>
              <a:buChar char="§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5F7CC3"/>
              </a:buClr>
              <a:buSzPct val="80000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5F7CC3"/>
              </a:buClr>
              <a:buSzPct val="65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719118"/>
            <a:ext cx="3600000" cy="5580882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6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0" y="-7894"/>
            <a:ext cx="9144000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3851920" y="900000"/>
            <a:ext cx="504056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buFont typeface="Wingdings" pitchFamily="2" charset="2"/>
              <a:buChar char="§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5F7CC3"/>
              </a:buClr>
              <a:buSzPct val="80000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5F7CC3"/>
              </a:buClr>
              <a:buSzPct val="65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949" y="0"/>
            <a:ext cx="9747493" cy="68902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1" r:id="rId2"/>
    <p:sldLayoutId id="2147483700" r:id="rId3"/>
    <p:sldLayoutId id="2147483701" r:id="rId4"/>
    <p:sldLayoutId id="214748370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C2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ru-RU" dirty="0"/>
          </a:p>
        </p:txBody>
      </p:sp>
      <p:sp>
        <p:nvSpPr>
          <p:cNvPr id="2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0" y="-7894"/>
            <a:ext cx="9143999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251520" y="6309320"/>
            <a:ext cx="8640960" cy="0"/>
          </a:xfrm>
          <a:prstGeom prst="line">
            <a:avLst/>
          </a:prstGeom>
          <a:ln w="19050">
            <a:solidFill>
              <a:srgbClr val="C2C9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06" y="6419468"/>
            <a:ext cx="1045466" cy="1249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6" r:id="rId4"/>
    <p:sldLayoutId id="2147483694" r:id="rId5"/>
    <p:sldLayoutId id="2147483698" r:id="rId6"/>
    <p:sldLayoutId id="2147483699" r:id="rId7"/>
    <p:sldLayoutId id="214748370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marL="355600" indent="0" algn="l" defTabSz="914400" rtl="0" eaLnBrk="1" latinLnBrk="0" hangingPunct="1">
        <a:lnSpc>
          <a:spcPct val="85000"/>
        </a:lnSpc>
        <a:spcBef>
          <a:spcPct val="0"/>
        </a:spcBef>
        <a:buNone/>
        <a:defRPr sz="2400" kern="1200">
          <a:solidFill>
            <a:srgbClr val="00284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0690A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defTabSz="914400" rtl="0" eaLnBrk="1" latinLnBrk="0" hangingPunct="1">
        <a:spcBef>
          <a:spcPct val="20000"/>
        </a:spcBef>
        <a:buClr>
          <a:srgbClr val="5F7CC3"/>
        </a:buClr>
        <a:buSzPct val="80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5113" algn="l" defTabSz="914400" rtl="0" eaLnBrk="1" latinLnBrk="0" hangingPunct="1">
        <a:spcBef>
          <a:spcPct val="20000"/>
        </a:spcBef>
        <a:buClr>
          <a:srgbClr val="5F7CC3"/>
        </a:buClr>
        <a:buSzPct val="65000"/>
        <a:buFont typeface="Wingdings 3" pitchFamily="18" charset="2"/>
        <a:buChar char="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spcBef>
          <a:spcPct val="20000"/>
        </a:spcBef>
        <a:buClr>
          <a:srgbClr val="28467D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73050" algn="l" defTabSz="914400" rtl="0" eaLnBrk="1" latinLnBrk="0" hangingPunct="1">
        <a:spcBef>
          <a:spcPct val="20000"/>
        </a:spcBef>
        <a:buClr>
          <a:srgbClr val="6E6E6E"/>
        </a:buClr>
        <a:buFont typeface="Arial" pitchFamily="34" charset="0"/>
        <a:buChar char="»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0" y="-65140"/>
            <a:ext cx="9918829" cy="7022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6"/>
          <p:cNvSpPr>
            <a:spLocks noGrp="1"/>
          </p:cNvSpPr>
          <p:nvPr>
            <p:ph type="title"/>
          </p:nvPr>
        </p:nvSpPr>
        <p:spPr>
          <a:xfrm>
            <a:off x="4283968" y="2564904"/>
            <a:ext cx="4848930" cy="1584176"/>
          </a:xfrm>
        </p:spPr>
        <p:txBody>
          <a:bodyPr>
            <a:normAutofit/>
          </a:bodyPr>
          <a:lstStyle/>
          <a:p>
            <a:pPr algn="l"/>
            <a:r>
              <a:rPr lang="ru-RU" sz="2300" cap="none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Изменение законодательства и факторы, влияющие на ценообразование на нефтепродукты</a:t>
            </a:r>
            <a:endParaRPr lang="en-US" sz="3200" cap="none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idx="11"/>
          </p:nvPr>
        </p:nvSpPr>
        <p:spPr>
          <a:xfrm>
            <a:off x="4355976" y="5572140"/>
            <a:ext cx="4502304" cy="64294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12 марта 2015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0"/>
          </p:nvPr>
        </p:nvSpPr>
        <p:spPr>
          <a:xfrm>
            <a:off x="4355976" y="5286388"/>
            <a:ext cx="4502304" cy="428627"/>
          </a:xfrm>
        </p:spPr>
        <p:txBody>
          <a:bodyPr/>
          <a:lstStyle/>
          <a:p>
            <a:pPr algn="l"/>
            <a:r>
              <a:rPr lang="ru-RU" cap="none" dirty="0" smtClean="0">
                <a:solidFill>
                  <a:schemeClr val="bg1"/>
                </a:solidFill>
              </a:rPr>
              <a:t>Москва</a:t>
            </a:r>
            <a:endParaRPr lang="ru-RU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1"/>
          </p:nvPr>
        </p:nvSpPr>
        <p:spPr>
          <a:xfrm>
            <a:off x="4349769" y="2852936"/>
            <a:ext cx="4579949" cy="357189"/>
          </a:xfrm>
        </p:spPr>
        <p:txBody>
          <a:bodyPr/>
          <a:lstStyle/>
          <a:p>
            <a:r>
              <a:rPr lang="ru-RU" dirty="0" smtClean="0"/>
              <a:t>Юлия </a:t>
            </a:r>
            <a:r>
              <a:rPr lang="ru-RU" dirty="0" err="1" smtClean="0"/>
              <a:t>Тормагова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half" idx="12"/>
          </p:nvPr>
        </p:nvSpPr>
        <p:spPr>
          <a:xfrm>
            <a:off x="4067945" y="3501008"/>
            <a:ext cx="4861774" cy="571504"/>
          </a:xfrm>
        </p:spPr>
        <p:txBody>
          <a:bodyPr/>
          <a:lstStyle/>
          <a:p>
            <a:r>
              <a:rPr lang="ru-RU" dirty="0" smtClean="0"/>
              <a:t>Руководитель Коммерческой практики</a:t>
            </a:r>
          </a:p>
          <a:p>
            <a:r>
              <a:rPr lang="en-US" dirty="0" smtClean="0"/>
              <a:t>tormagova@vegaslex.ru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факторы, влияющие на динамику цен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 b="9668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4977"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Внешние:</a:t>
            </a:r>
          </a:p>
          <a:p>
            <a:pPr lvl="1">
              <a:buClr>
                <a:srgbClr val="0050A0"/>
              </a:buClr>
              <a:buSzPct val="70000"/>
            </a:pPr>
            <a:r>
              <a:rPr lang="ru-RU" dirty="0"/>
              <a:t>Конъюнктура мировых товарных и финансовых рынков</a:t>
            </a:r>
          </a:p>
          <a:p>
            <a:pPr lvl="1">
              <a:buClr>
                <a:srgbClr val="0050A0"/>
              </a:buClr>
              <a:buSzPct val="70000"/>
            </a:pPr>
            <a:r>
              <a:rPr lang="ru-RU" dirty="0"/>
              <a:t>Действия международных организаций и участников рынка</a:t>
            </a:r>
          </a:p>
          <a:p>
            <a:pPr lvl="1">
              <a:buClr>
                <a:srgbClr val="0050A0"/>
              </a:buClr>
              <a:buSzPct val="70000"/>
            </a:pPr>
            <a:r>
              <a:rPr lang="ru-RU" dirty="0"/>
              <a:t>Мировой финансово-экономический кризис</a:t>
            </a:r>
          </a:p>
          <a:p>
            <a:pPr marL="0" indent="0">
              <a:buNone/>
            </a:pPr>
            <a:r>
              <a:rPr lang="ru-RU" b="1" dirty="0" smtClean="0"/>
              <a:t>Внутренние:</a:t>
            </a:r>
          </a:p>
          <a:p>
            <a:pPr lvl="1">
              <a:buClr>
                <a:srgbClr val="0050A0"/>
              </a:buClr>
              <a:buSzPct val="70000"/>
            </a:pPr>
            <a:r>
              <a:rPr lang="ru-RU" dirty="0"/>
              <a:t>Государственное регулирование цен</a:t>
            </a:r>
          </a:p>
          <a:p>
            <a:pPr lvl="1">
              <a:buClr>
                <a:srgbClr val="0050A0"/>
              </a:buClr>
              <a:buSzPct val="70000"/>
            </a:pPr>
            <a:r>
              <a:rPr lang="ru-RU" dirty="0">
                <a:solidFill>
                  <a:schemeClr val="accent2"/>
                </a:solidFill>
              </a:rPr>
              <a:t>Административные барьеры и законодательное регулирование</a:t>
            </a:r>
          </a:p>
          <a:p>
            <a:pPr lvl="1">
              <a:buClr>
                <a:srgbClr val="0050A0"/>
              </a:buClr>
              <a:buSzPct val="70000"/>
            </a:pPr>
            <a:r>
              <a:rPr lang="ru-RU" dirty="0"/>
              <a:t>Изношенность основных фондов</a:t>
            </a:r>
          </a:p>
          <a:p>
            <a:pPr lvl="1">
              <a:buClr>
                <a:srgbClr val="0050A0"/>
              </a:buClr>
              <a:buSzPct val="70000"/>
            </a:pPr>
            <a:r>
              <a:rPr lang="ru-RU" dirty="0"/>
              <a:t>Структура рынка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Государственное регулирование цены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611560" y="900000"/>
            <a:ext cx="8280920" cy="5400000"/>
          </a:xfrm>
        </p:spPr>
        <p:txBody>
          <a:bodyPr>
            <a:normAutofit/>
          </a:bodyPr>
          <a:lstStyle/>
          <a:p>
            <a:r>
              <a:rPr lang="ru-RU" dirty="0" smtClean="0"/>
              <a:t>«Три волны» разбирательств ФАС России </a:t>
            </a:r>
            <a:r>
              <a:rPr lang="en-US" dirty="0" err="1" smtClean="0"/>
              <a:t>vs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ВИНК  и более 450 дел</a:t>
            </a:r>
          </a:p>
          <a:p>
            <a:r>
              <a:rPr lang="ru-RU" dirty="0" smtClean="0"/>
              <a:t>Штраф за нарушения </a:t>
            </a:r>
            <a:r>
              <a:rPr lang="ru-RU" dirty="0" err="1" smtClean="0"/>
              <a:t>ВИНКов</a:t>
            </a:r>
            <a:r>
              <a:rPr lang="ru-RU" dirty="0" smtClean="0"/>
              <a:t> (26,1 млрд рублей)</a:t>
            </a:r>
          </a:p>
          <a:p>
            <a:r>
              <a:rPr lang="ru-RU" dirty="0"/>
              <a:t>4</a:t>
            </a:r>
            <a:r>
              <a:rPr lang="ru-RU" dirty="0" smtClean="0"/>
              <a:t> антимонопольных пакета поправок в законодательство</a:t>
            </a:r>
          </a:p>
          <a:p>
            <a:r>
              <a:rPr lang="ru-RU" dirty="0" smtClean="0"/>
              <a:t>Увеличение и перераспределение акцизов</a:t>
            </a:r>
          </a:p>
          <a:p>
            <a:r>
              <a:rPr lang="ru-RU" dirty="0" smtClean="0"/>
              <a:t>Формирование индикаторов для ценообразования</a:t>
            </a:r>
          </a:p>
          <a:p>
            <a:r>
              <a:rPr lang="ru-RU" dirty="0" smtClean="0"/>
              <a:t>Судебная практика ВАС РФ</a:t>
            </a:r>
          </a:p>
          <a:p>
            <a:r>
              <a:rPr lang="ru-RU" dirty="0" smtClean="0"/>
              <a:t>Формирование  практики по дисквалификации должностных лиц</a:t>
            </a:r>
          </a:p>
          <a:p>
            <a:r>
              <a:rPr lang="ru-RU" dirty="0" smtClean="0"/>
              <a:t>Возможность привлечения к уголовной ответственности (до 20.03.2015) </a:t>
            </a:r>
          </a:p>
          <a:p>
            <a:pPr marL="0" indent="0">
              <a:buNone/>
            </a:pPr>
            <a:endParaRPr lang="ru-RU" dirty="0" smtClean="0"/>
          </a:p>
          <a:p>
            <a:pPr indent="19050">
              <a:buNone/>
            </a:pPr>
            <a:r>
              <a:rPr lang="ru-RU" dirty="0" smtClean="0">
                <a:solidFill>
                  <a:srgbClr val="C00000"/>
                </a:solidFill>
              </a:rPr>
              <a:t>Последствия: </a:t>
            </a:r>
            <a:r>
              <a:rPr lang="ru-RU" dirty="0" smtClean="0"/>
              <a:t>повышение внутренних цен на нефтепродукты 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F19711-30A3-4C77-B68E-D55167CEEBD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8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Что эффективнее?</a:t>
            </a:r>
            <a:br>
              <a:rPr lang="ru-RU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buClr>
                <a:srgbClr val="002846"/>
              </a:buClr>
              <a:buSzTx/>
              <a:buFont typeface="Wingdings" pitchFamily="2" charset="2"/>
              <a:buChar char="§"/>
            </a:pPr>
            <a:r>
              <a:rPr lang="ru-RU" sz="2000" dirty="0" smtClean="0"/>
              <a:t>Прямое </a:t>
            </a:r>
            <a:r>
              <a:rPr lang="ru-RU" sz="2000" dirty="0"/>
              <a:t>государственное регулирование  цены </a:t>
            </a:r>
            <a:r>
              <a:rPr lang="en-US" sz="2000" dirty="0"/>
              <a:t>/ </a:t>
            </a:r>
            <a:r>
              <a:rPr lang="ru-RU" sz="2000" dirty="0"/>
              <a:t>Развитие </a:t>
            </a:r>
            <a:r>
              <a:rPr lang="ru-RU" sz="2000" dirty="0" smtClean="0"/>
              <a:t>конкуренции</a:t>
            </a:r>
            <a:endParaRPr lang="en-US" sz="2000" dirty="0" smtClean="0"/>
          </a:p>
          <a:p>
            <a:pPr marL="0" lvl="1" indent="0">
              <a:buClr>
                <a:srgbClr val="002846"/>
              </a:buClr>
              <a:buSzTx/>
              <a:buNone/>
            </a:pPr>
            <a:endParaRPr lang="ru-RU" sz="2000" dirty="0"/>
          </a:p>
          <a:p>
            <a:pPr marL="342900" lvl="1" indent="-342900">
              <a:buClr>
                <a:srgbClr val="002846"/>
              </a:buClr>
              <a:buSzTx/>
              <a:buFont typeface="Wingdings" pitchFamily="2" charset="2"/>
              <a:buChar char="§"/>
            </a:pPr>
            <a:r>
              <a:rPr lang="ru-RU" sz="2000" dirty="0" smtClean="0"/>
              <a:t>Результаты </a:t>
            </a:r>
            <a:r>
              <a:rPr lang="ru-RU" sz="2000" dirty="0"/>
              <a:t>политики ФАС России по развитию биржевой торговли </a:t>
            </a:r>
            <a:r>
              <a:rPr lang="ru-RU" sz="2000" dirty="0" smtClean="0"/>
              <a:t>нефтепродуктами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473" r="45004" b="-473"/>
          <a:stretch/>
        </p:blipFill>
        <p:spPr>
          <a:xfrm flipH="1">
            <a:off x="0" y="719118"/>
            <a:ext cx="3600000" cy="5580882"/>
          </a:xfrm>
        </p:spPr>
      </p:pic>
    </p:spTree>
    <p:extLst>
      <p:ext uri="{BB962C8B-B14F-4D97-AF65-F5344CB8AC3E}">
        <p14:creationId xmlns:p14="http://schemas.microsoft.com/office/powerpoint/2010/main" val="173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9711-30A3-4C77-B68E-D55167CEE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722313"/>
          </a:xfrm>
        </p:spPr>
        <p:txBody>
          <a:bodyPr/>
          <a:lstStyle/>
          <a:p>
            <a:r>
              <a:rPr lang="ru-RU" dirty="0" smtClean="0"/>
              <a:t>Четв</a:t>
            </a:r>
            <a:r>
              <a:rPr lang="ru-RU" dirty="0"/>
              <a:t>е</a:t>
            </a:r>
            <a:r>
              <a:rPr lang="ru-RU" dirty="0" smtClean="0"/>
              <a:t>ртый антимонопольный пакет поправок (1)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sz="half" idx="4294967295"/>
          </p:nvPr>
        </p:nvSpPr>
        <p:spPr>
          <a:xfrm>
            <a:off x="611560" y="900113"/>
            <a:ext cx="8136904" cy="54006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002846"/>
              </a:buClr>
              <a:buNone/>
            </a:pPr>
            <a:r>
              <a:rPr lang="ru-RU" sz="2000" dirty="0">
                <a:ea typeface="Verdana" panose="020B0604030504040204" pitchFamily="34" charset="0"/>
                <a:cs typeface="Verdana" panose="020B0604030504040204" pitchFamily="34" charset="0"/>
              </a:rPr>
              <a:t>Расширение списка правонарушений, по которым выдается предупреждение ФАС России:</a:t>
            </a:r>
          </a:p>
          <a:p>
            <a:pPr lvl="1">
              <a:buClr>
                <a:srgbClr val="0050A0"/>
              </a:buClr>
              <a:buSzPct val="70000"/>
            </a:pPr>
            <a:r>
              <a:rPr lang="ru-RU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навязывание контрагенту условий договора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невыгодных для него или не относящихся к предмету договора (экономически или технологически не обоснованные)</a:t>
            </a:r>
          </a:p>
          <a:p>
            <a:pPr lvl="1">
              <a:buClr>
                <a:srgbClr val="0050A0"/>
              </a:buClr>
              <a:buSzPct val="70000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экономически или технологически не обоснованные </a:t>
            </a:r>
            <a:r>
              <a:rPr lang="ru-RU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отказ либо уклонение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заключения договора с отдельными покупателями (заказчиками) в случае наличия возможности производства или поставок соответствующего товара</a:t>
            </a:r>
          </a:p>
          <a:p>
            <a:pPr lvl="1">
              <a:buClr>
                <a:srgbClr val="0050A0"/>
              </a:buClr>
              <a:buSzPct val="70000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экономически, технологически и иным образом не обоснованное </a:t>
            </a:r>
            <a:r>
              <a:rPr lang="ru-RU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установление различных цен (тарифов)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один и тот же товар, если иное не установлено федеральным законом</a:t>
            </a:r>
          </a:p>
          <a:p>
            <a:pPr lvl="1">
              <a:buClr>
                <a:srgbClr val="0050A0"/>
              </a:buClr>
              <a:buSzPct val="70000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дискриминационных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14495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9711-30A3-4C77-B68E-D55167CEEBD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722313"/>
          </a:xfrm>
        </p:spPr>
        <p:txBody>
          <a:bodyPr/>
          <a:lstStyle/>
          <a:p>
            <a:r>
              <a:rPr lang="ru-RU" dirty="0" smtClean="0"/>
              <a:t>Четвертый антимонопольный пакет поправок (2)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sz="half" idx="4294967295"/>
          </p:nvPr>
        </p:nvSpPr>
        <p:spPr>
          <a:xfrm>
            <a:off x="611560" y="900113"/>
            <a:ext cx="8136904" cy="540067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002846"/>
              </a:buClr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Вводится минимальный порог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5%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доли на рынке, при которой допускается заключение ограничивающих конкуренцию соглашений</a:t>
            </a:r>
          </a:p>
          <a:p>
            <a:pPr>
              <a:buClr>
                <a:srgbClr val="002846"/>
              </a:buClr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Расширяется количество составов правонарушений, связанных с недобросовестной конкуренцией</a:t>
            </a:r>
          </a:p>
          <a:p>
            <a:pPr>
              <a:buClr>
                <a:srgbClr val="002846"/>
              </a:buClr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Вводится механизм внутриведомственного обжалования решений территориальных органов ФАС России</a:t>
            </a:r>
          </a:p>
          <a:p>
            <a:pPr>
              <a:buClr>
                <a:srgbClr val="002846"/>
              </a:buClr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Правила недискриминационного доступа – наказание за нарушение антимонопольного законодательства? </a:t>
            </a:r>
          </a:p>
          <a:p>
            <a:pPr>
              <a:buClr>
                <a:srgbClr val="002846"/>
              </a:buClr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кого – субъект:</a:t>
            </a:r>
          </a:p>
          <a:p>
            <a:pPr lvl="1">
              <a:buClr>
                <a:srgbClr val="0050A0"/>
              </a:buClr>
              <a:buSzPct val="70000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занимающий доминирующее положение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70% соответствующего товарного рынка</a:t>
            </a:r>
          </a:p>
          <a:p>
            <a:pPr lvl="1">
              <a:buClr>
                <a:srgbClr val="0050A0"/>
              </a:buClr>
              <a:buSzPct val="70000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являющийся субъектом естественной монополии</a:t>
            </a:r>
          </a:p>
          <a:p>
            <a:pPr lvl="1">
              <a:buClr>
                <a:srgbClr val="0050A0"/>
              </a:buClr>
              <a:buSzPct val="70000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допустивший злоупотребление доминирующим положением (по вступившему в силу решению ФАС России)</a:t>
            </a:r>
          </a:p>
          <a:p>
            <a:endParaRPr lang="ru-RU" sz="2200" dirty="0"/>
          </a:p>
          <a:p>
            <a:endParaRPr lang="ru-RU" sz="2200" dirty="0"/>
          </a:p>
          <a:p>
            <a:pPr lvl="1"/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2487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9711-30A3-4C77-B68E-D55167CEEBD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722313"/>
          </a:xfrm>
        </p:spPr>
        <p:txBody>
          <a:bodyPr/>
          <a:lstStyle/>
          <a:p>
            <a:r>
              <a:rPr lang="ru-RU" dirty="0"/>
              <a:t>Четвертый антимонопольный пакет поправок </a:t>
            </a:r>
            <a:r>
              <a:rPr lang="ru-RU" dirty="0" smtClean="0"/>
              <a:t>(3)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sz="half" idx="4294967295"/>
          </p:nvPr>
        </p:nvSpPr>
        <p:spPr>
          <a:xfrm>
            <a:off x="395536" y="836713"/>
            <a:ext cx="8568952" cy="54640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002846"/>
              </a:buClr>
              <a:buNone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Правила устанавливаются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индивидуально Правительством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РФ и содержат: </a:t>
            </a:r>
          </a:p>
          <a:p>
            <a:pPr lvl="1">
              <a:buClr>
                <a:srgbClr val="0050A0"/>
              </a:buClr>
              <a:buSzPct val="70000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перечень товаров, к которым предоставляется недискриминационный доступ</a:t>
            </a:r>
          </a:p>
          <a:p>
            <a:pPr lvl="1">
              <a:buClr>
                <a:srgbClr val="0050A0"/>
              </a:buClr>
              <a:buSzPct val="70000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перечень информации для сопоставления условий обращения товара и для доступа на товарный рынок</a:t>
            </a:r>
          </a:p>
          <a:p>
            <a:pPr lvl="1">
              <a:buClr>
                <a:srgbClr val="0050A0"/>
              </a:buClr>
              <a:buSzPct val="70000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порядок раскрытия информации, в том числе о товарах, стоимости этих товаров или принципах определения цены и оплаты товара, возможном объеме производства или реализации этих товаров, технических и технологических возможностях предоставления этих товаров</a:t>
            </a:r>
          </a:p>
          <a:p>
            <a:pPr lvl="1">
              <a:buClr>
                <a:srgbClr val="0050A0"/>
              </a:buClr>
              <a:buSzPct val="70000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существенные условия договоров и (или) типовые договоры о предоставлении доступа к товарам</a:t>
            </a:r>
          </a:p>
          <a:p>
            <a:pPr lvl="1">
              <a:buClr>
                <a:srgbClr val="0050A0"/>
              </a:buClr>
              <a:buSzPct val="70000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порядок определения потребителей, подлежащих обязательному обслуживанию</a:t>
            </a:r>
          </a:p>
          <a:p>
            <a:pPr lvl="1">
              <a:buClr>
                <a:srgbClr val="0050A0"/>
              </a:buClr>
              <a:buSzPct val="70000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порядок установления минимального уровня обеспечения и очередности предоставления доступа к товарам</a:t>
            </a:r>
          </a:p>
          <a:p>
            <a:pPr lvl="1">
              <a:buClr>
                <a:srgbClr val="0050A0"/>
              </a:buClr>
              <a:buSzPct val="70000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условие об обязательной продаже товара на торгах (диспозитивно)</a:t>
            </a:r>
          </a:p>
          <a:p>
            <a:pPr marL="0" indent="0">
              <a:buNone/>
            </a:pPr>
            <a:endParaRPr lang="ru-RU" sz="2200" dirty="0"/>
          </a:p>
          <a:p>
            <a:pPr marL="357188" lvl="1" indent="0"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0734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5498" y="-30997"/>
            <a:ext cx="9159498" cy="745353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Поправки </a:t>
            </a:r>
            <a:r>
              <a:rPr lang="ru-RU" dirty="0"/>
              <a:t>в УК РФ </a:t>
            </a:r>
            <a:br>
              <a:rPr lang="ru-RU" dirty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endParaRPr lang="ru-RU" dirty="0" smtClean="0"/>
          </a:p>
          <a:p>
            <a:pPr lvl="1" algn="just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sz="1600" dirty="0" smtClean="0">
              <a:solidFill>
                <a:schemeClr val="tx2"/>
              </a:solidFill>
            </a:endParaRPr>
          </a:p>
          <a:p>
            <a:pPr lvl="1"/>
            <a:endParaRPr lang="ru-RU" sz="1600" dirty="0" smtClean="0"/>
          </a:p>
          <a:p>
            <a:pPr lvl="1"/>
            <a:endParaRPr lang="ru-RU" sz="1600" dirty="0"/>
          </a:p>
          <a:p>
            <a:pPr marL="457200" lvl="1" indent="0">
              <a:buNone/>
            </a:pPr>
            <a:endParaRPr lang="ru-RU" sz="1600" dirty="0" smtClean="0"/>
          </a:p>
          <a:p>
            <a:pPr marL="457200" lvl="1" indent="0">
              <a:buNone/>
            </a:pPr>
            <a:endParaRPr lang="ru-RU" sz="1600" dirty="0"/>
          </a:p>
          <a:p>
            <a:pPr marL="457200" lvl="1" indent="0">
              <a:buNone/>
            </a:pPr>
            <a:endParaRPr lang="ru-RU" sz="1600" dirty="0" smtClean="0"/>
          </a:p>
          <a:p>
            <a:pPr marL="457200" lvl="1" indent="0">
              <a:buNone/>
            </a:pPr>
            <a:endParaRPr lang="ru-RU" sz="1600" dirty="0"/>
          </a:p>
          <a:p>
            <a:pPr marL="457200" lvl="1" indent="0">
              <a:buNone/>
            </a:pPr>
            <a:endParaRPr lang="ru-RU" sz="16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69807923"/>
              </p:ext>
            </p:extLst>
          </p:nvPr>
        </p:nvGraphicFramePr>
        <p:xfrm>
          <a:off x="219456" y="1052736"/>
          <a:ext cx="8467344" cy="481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7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Евразийский экономический союз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Договор о </a:t>
            </a:r>
            <a:r>
              <a:rPr lang="ru-RU" dirty="0" smtClean="0"/>
              <a:t>Евразийском экономическом </a:t>
            </a:r>
            <a:r>
              <a:rPr lang="ru-RU" dirty="0"/>
              <a:t>союзе от 29.05.2014</a:t>
            </a:r>
          </a:p>
          <a:p>
            <a:r>
              <a:rPr lang="ru-RU" dirty="0" smtClean="0"/>
              <a:t>Проведен анализ состояния конкуренции на рынке нефтепродуктов на территории ЕЭС </a:t>
            </a:r>
          </a:p>
          <a:p>
            <a:r>
              <a:rPr lang="ru-RU" dirty="0" smtClean="0"/>
              <a:t>С </a:t>
            </a:r>
            <a:r>
              <a:rPr lang="ru-RU" dirty="0"/>
              <a:t>1 января начал функционировать наднациональный орган по контролю за соблюдением общих правил конкуренции на трансграничных рынках </a:t>
            </a:r>
            <a:r>
              <a:rPr lang="ru-RU" dirty="0" smtClean="0"/>
              <a:t>ЕАЭС</a:t>
            </a:r>
          </a:p>
          <a:p>
            <a:pPr marL="0" indent="0">
              <a:buNone/>
            </a:pPr>
            <a:endParaRPr lang="ru-RU" sz="1800" dirty="0" smtClean="0"/>
          </a:p>
          <a:p>
            <a:pPr marL="361950" indent="0"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Риск антимонопольных разбирательств на уровне ЕЭС</a:t>
            </a:r>
            <a:endParaRPr lang="ru-RU" sz="1800" dirty="0">
              <a:solidFill>
                <a:schemeClr val="accent2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6" r="285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11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Vegas Lex">
      <a:dk1>
        <a:srgbClr val="000000"/>
      </a:dk1>
      <a:lt1>
        <a:srgbClr val="FFFFFF"/>
      </a:lt1>
      <a:dk2>
        <a:srgbClr val="1F497D"/>
      </a:dk2>
      <a:lt2>
        <a:srgbClr val="7F7F7F"/>
      </a:lt2>
      <a:accent1>
        <a:srgbClr val="E36C09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GAS LEX_ШАБЛОН_Презентация">
  <a:themeElements>
    <a:clrScheme name="VL">
      <a:dk1>
        <a:srgbClr val="002846"/>
      </a:dk1>
      <a:lt1>
        <a:srgbClr val="F3F4F5"/>
      </a:lt1>
      <a:dk2>
        <a:srgbClr val="002846"/>
      </a:dk2>
      <a:lt2>
        <a:srgbClr val="FFFFFF"/>
      </a:lt2>
      <a:accent1>
        <a:srgbClr val="025579"/>
      </a:accent1>
      <a:accent2>
        <a:srgbClr val="087F9F"/>
      </a:accent2>
      <a:accent3>
        <a:srgbClr val="9BC81E"/>
      </a:accent3>
      <a:accent4>
        <a:srgbClr val="0050A0"/>
      </a:accent4>
      <a:accent5>
        <a:srgbClr val="A0AAB4"/>
      </a:accent5>
      <a:accent6>
        <a:srgbClr val="D7DBDE"/>
      </a:accent6>
      <a:hlink>
        <a:srgbClr val="626E77"/>
      </a:hlink>
      <a:folHlink>
        <a:srgbClr val="626E77"/>
      </a:folHlink>
    </a:clrScheme>
    <a:fontScheme name="V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vider">
  <a:themeElements>
    <a:clrScheme name="VL">
      <a:dk1>
        <a:srgbClr val="002846"/>
      </a:dk1>
      <a:lt1>
        <a:srgbClr val="F3F4F5"/>
      </a:lt1>
      <a:dk2>
        <a:srgbClr val="002846"/>
      </a:dk2>
      <a:lt2>
        <a:srgbClr val="FFFFFF"/>
      </a:lt2>
      <a:accent1>
        <a:srgbClr val="025579"/>
      </a:accent1>
      <a:accent2>
        <a:srgbClr val="087F9F"/>
      </a:accent2>
      <a:accent3>
        <a:srgbClr val="9BC81E"/>
      </a:accent3>
      <a:accent4>
        <a:srgbClr val="0050A0"/>
      </a:accent4>
      <a:accent5>
        <a:srgbClr val="A0AAB4"/>
      </a:accent5>
      <a:accent6>
        <a:srgbClr val="D7DBDE"/>
      </a:accent6>
      <a:hlink>
        <a:srgbClr val="626E77"/>
      </a:hlink>
      <a:folHlink>
        <a:srgbClr val="626E7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VEGAS LEX_ШАБЛОН_Презентация</Template>
  <TotalTime>648</TotalTime>
  <Words>753</Words>
  <Application>Microsoft Office PowerPoint</Application>
  <PresentationFormat>Экран (4:3)</PresentationFormat>
  <Paragraphs>121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Tahoma</vt:lpstr>
      <vt:lpstr>Verdana</vt:lpstr>
      <vt:lpstr>Wingdings</vt:lpstr>
      <vt:lpstr>Wingdings 3</vt:lpstr>
      <vt:lpstr>Специальное оформление</vt:lpstr>
      <vt:lpstr>VEGAS LEX_ШАБЛОН_Презентация</vt:lpstr>
      <vt:lpstr>Divider</vt:lpstr>
      <vt:lpstr>Изменение законодательства и факторы, влияющие на ценообразование на нефтепродукты</vt:lpstr>
      <vt:lpstr>Основные факторы, влияющие на динамику цен</vt:lpstr>
      <vt:lpstr>Государственное регулирование цены</vt:lpstr>
      <vt:lpstr> Что эффективнее? </vt:lpstr>
      <vt:lpstr>Четвертый антимонопольный пакет поправок (1)</vt:lpstr>
      <vt:lpstr>Четвертый антимонопольный пакет поправок (2)</vt:lpstr>
      <vt:lpstr>Четвертый антимонопольный пакет поправок (3)</vt:lpstr>
      <vt:lpstr> Поправки в УК РФ  </vt:lpstr>
      <vt:lpstr>Евразийский экономический союз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vegas lex</dc:title>
  <dc:creator>Zhegulina, Marina</dc:creator>
  <cp:lastModifiedBy>Grigoryan, Liana</cp:lastModifiedBy>
  <cp:revision>49</cp:revision>
  <dcterms:created xsi:type="dcterms:W3CDTF">2014-11-10T12:00:17Z</dcterms:created>
  <dcterms:modified xsi:type="dcterms:W3CDTF">2015-03-11T16:29:44Z</dcterms:modified>
</cp:coreProperties>
</file>